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2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06" r:id="rId22"/>
    <p:sldId id="28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4D9DBAA-86E1-45ED-927D-BD0002BE06FC}">
          <p14:sldIdLst>
            <p14:sldId id="282"/>
          </p14:sldIdLst>
        </p14:section>
        <p14:section name="Инфраструктура обмена данными" id="{565DE1E6-E18E-4ED6-9292-19E74ED75E7C}">
          <p14:sldIdLst>
            <p14:sldId id="297"/>
            <p14:sldId id="298"/>
            <p14:sldId id="299"/>
            <p14:sldId id="300"/>
            <p14:sldId id="301"/>
          </p14:sldIdLst>
        </p14:section>
        <p14:section name="Права безопасности, доступа" id="{74A28C27-F4DD-4CEC-BC41-C2A584301887}">
          <p14:sldIdLst>
            <p14:sldId id="302"/>
            <p14:sldId id="303"/>
            <p14:sldId id="304"/>
            <p14:sldId id="305"/>
          </p14:sldIdLst>
        </p14:section>
        <p14:section name="Основные оснастки Windows" id="{1351C2B3-A224-4755-AEC4-C5BD46E79C33}">
          <p14:sldIdLst>
            <p14:sldId id="287"/>
            <p14:sldId id="288"/>
            <p14:sldId id="289"/>
            <p14:sldId id="290"/>
            <p14:sldId id="291"/>
          </p14:sldIdLst>
        </p14:section>
        <p14:section name="Просмотр логов" id="{6F781FC2-2FCE-4C4C-AD9E-5466A087E02A}">
          <p14:sldIdLst>
            <p14:sldId id="292"/>
            <p14:sldId id="293"/>
            <p14:sldId id="294"/>
            <p14:sldId id="295"/>
            <p14:sldId id="296"/>
            <p14:sldId id="306"/>
          </p14:sldIdLst>
        </p14:section>
        <p14:section name="Раздел по умолчанию" id="{E5ECD48F-3185-4438-B0CC-3C95C726A7F7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5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14" y="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21.04.2022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21.04.2022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21.04.2022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21.04.2022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5" y="2373329"/>
            <a:ext cx="5913664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5. Обмен данными в домене </a:t>
            </a:r>
            <a:r>
              <a:rPr lang="ru-RU" sz="3600">
                <a:latin typeface="TT Hoves" panose="02000503030000020004" pitchFamily="2" charset="-52"/>
              </a:rPr>
              <a:t>и средства </a:t>
            </a:r>
            <a:r>
              <a:rPr lang="ru-RU" sz="3600" dirty="0">
                <a:latin typeface="TT Hoves" panose="02000503030000020004" pitchFamily="2" charset="-52"/>
              </a:rPr>
              <a:t>мониторинга </a:t>
            </a:r>
            <a:r>
              <a:rPr lang="ru-RU" sz="3600" dirty="0" err="1">
                <a:latin typeface="TT Hoves" panose="02000503030000020004" pitchFamily="2" charset="-52"/>
              </a:rPr>
              <a:t>Windows</a:t>
            </a:r>
            <a:r>
              <a:rPr lang="ru-RU" sz="3600" dirty="0">
                <a:latin typeface="TT Hoves" panose="02000503030000020004" pitchFamily="2" charset="-52"/>
              </a:rPr>
              <a:t> 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 Windows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Стандартные разрешения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76528"/>
              </p:ext>
            </p:extLst>
          </p:nvPr>
        </p:nvGraphicFramePr>
        <p:xfrm>
          <a:off x="1418474" y="1906101"/>
          <a:ext cx="9658829" cy="41218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T Hoves" panose="02000503030000020004" pitchFamily="2" charset="-52"/>
                        </a:rPr>
                        <a:t>Разрешение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T Hoves" panose="02000503030000020004" pitchFamily="2" charset="-52"/>
                        </a:rPr>
                        <a:t>Допускаемые действия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T Hoves" panose="02000503030000020004" pitchFamily="2" charset="-52"/>
                        </a:rPr>
                        <a:t>Чтение (</a:t>
                      </a:r>
                      <a:r>
                        <a:rPr lang="en-US" sz="1400" dirty="0">
                          <a:latin typeface="TT Hoves" panose="02000503030000020004" pitchFamily="2" charset="-52"/>
                        </a:rPr>
                        <a:t>Read)</a:t>
                      </a:r>
                      <a:endParaRPr lang="ru-RU" sz="14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T Hoves" panose="02000503030000020004" pitchFamily="2" charset="-52"/>
                        </a:rPr>
                        <a:t>Просматривать вложенные папки и файлы, а также их свойства: имя владельца, разрешения и атрибуты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T Hoves" panose="02000503030000020004" pitchFamily="2" charset="-52"/>
                        </a:rPr>
                        <a:t>Запись (</a:t>
                      </a:r>
                      <a:r>
                        <a:rPr lang="en-US" sz="1400" dirty="0">
                          <a:latin typeface="TT Hoves" panose="02000503030000020004" pitchFamily="2" charset="-52"/>
                        </a:rPr>
                        <a:t>Write)</a:t>
                      </a:r>
                      <a:endParaRPr lang="ru-RU" sz="14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T Hoves" panose="02000503030000020004" pitchFamily="2" charset="-52"/>
                        </a:rPr>
                        <a:t>Создавать внутри папки новые объекты, изменять атрибуты и просматривать ее свойства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T Hoves" panose="02000503030000020004" pitchFamily="2" charset="-52"/>
                        </a:rPr>
                        <a:t>Список содержимого папки (</a:t>
                      </a:r>
                      <a:r>
                        <a:rPr lang="ru-RU" sz="1400" dirty="0" err="1">
                          <a:latin typeface="TT Hoves" panose="02000503030000020004" pitchFamily="2" charset="-52"/>
                        </a:rPr>
                        <a:t>List</a:t>
                      </a:r>
                      <a:r>
                        <a:rPr lang="ru-RU" sz="1400" dirty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1400" dirty="0" err="1">
                          <a:latin typeface="TT Hoves" panose="02000503030000020004" pitchFamily="2" charset="-52"/>
                        </a:rPr>
                        <a:t>folder</a:t>
                      </a:r>
                      <a:r>
                        <a:rPr lang="ru-RU" sz="1400" dirty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1400" dirty="0" err="1">
                          <a:latin typeface="TT Hoves" panose="02000503030000020004" pitchFamily="2" charset="-52"/>
                        </a:rPr>
                        <a:t>contents</a:t>
                      </a:r>
                      <a:r>
                        <a:rPr lang="ru-RU" sz="1400" dirty="0">
                          <a:latin typeface="TT Hoves" panose="02000503030000020004" pitchFamily="2" charset="-5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T Hoves" panose="02000503030000020004" pitchFamily="2" charset="-52"/>
                        </a:rPr>
                        <a:t>Просматривать имена содержащихся в папке объектов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T Hoves" panose="02000503030000020004" pitchFamily="2" charset="-52"/>
                        </a:rPr>
                        <a:t>Чтение и выполнение (</a:t>
                      </a:r>
                      <a:r>
                        <a:rPr lang="en-US" sz="1400" dirty="0" err="1">
                          <a:latin typeface="TT Hoves" panose="02000503030000020004" pitchFamily="2" charset="-52"/>
                        </a:rPr>
                        <a:t>Read&amp;Execute</a:t>
                      </a:r>
                      <a:r>
                        <a:rPr lang="en-US" sz="1400" dirty="0">
                          <a:latin typeface="TT Hoves" panose="02000503030000020004" pitchFamily="2" charset="-52"/>
                        </a:rPr>
                        <a:t>)</a:t>
                      </a:r>
                      <a:endParaRPr lang="ru-RU" sz="14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T Hoves" panose="02000503030000020004" pitchFamily="2" charset="-52"/>
                        </a:rPr>
                        <a:t>Позволяет получить доступ к файлам в подпапках, даже если нет доступа к самой папке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T Hoves" panose="02000503030000020004" pitchFamily="2" charset="-52"/>
                        </a:rPr>
                        <a:t>Изменение (</a:t>
                      </a:r>
                      <a:r>
                        <a:rPr lang="en-US" sz="1400" dirty="0">
                          <a:latin typeface="TT Hoves" panose="02000503030000020004" pitchFamily="2" charset="-52"/>
                        </a:rPr>
                        <a:t>Modify)</a:t>
                      </a:r>
                      <a:endParaRPr lang="ru-RU" sz="14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T Hoves" panose="02000503030000020004" pitchFamily="2" charset="-52"/>
                        </a:rPr>
                        <a:t>Разрешает все действия, предусмотренные для разрешений «Чтение» и «Чтение и выполнение» + разрешает удаление папки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T Hoves" panose="02000503030000020004" pitchFamily="2" charset="-52"/>
                        </a:rPr>
                        <a:t>Полный доступ (</a:t>
                      </a:r>
                      <a:r>
                        <a:rPr lang="en-US" sz="1400" dirty="0">
                          <a:latin typeface="TT Hoves" panose="02000503030000020004" pitchFamily="2" charset="-52"/>
                        </a:rPr>
                        <a:t>Full control)</a:t>
                      </a:r>
                      <a:endParaRPr lang="ru-RU" sz="14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T Hoves" panose="02000503030000020004" pitchFamily="2" charset="-52"/>
                        </a:rPr>
                        <a:t>Предоставляет полный доступ к папке. Позволяется становиться владельцем папки и изменять ее разрешения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latin typeface="TT Hoves" panose="02000503030000020004" pitchFamily="2" charset="-52"/>
                        </a:rPr>
                        <a:t>Особые разрешения(</a:t>
                      </a:r>
                      <a:r>
                        <a:rPr lang="en-US" sz="1400" dirty="0">
                          <a:latin typeface="TT Hoves" panose="02000503030000020004" pitchFamily="2" charset="-52"/>
                        </a:rPr>
                        <a:t>Special</a:t>
                      </a:r>
                      <a:r>
                        <a:rPr lang="ru-RU" sz="1400" dirty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en-US" sz="1400" dirty="0">
                          <a:latin typeface="TT Hoves" panose="02000503030000020004" pitchFamily="2" charset="-52"/>
                        </a:rPr>
                        <a:t>Permission)</a:t>
                      </a:r>
                      <a:endParaRPr lang="ru-RU" sz="14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dirty="0">
                          <a:latin typeface="TT Hoves" panose="02000503030000020004" pitchFamily="2" charset="-52"/>
                        </a:rPr>
                        <a:t>Набор специальных разрешений, отличающийся от стандартных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21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Консоль управления Майкрософт (MMC) используется для создания, сохранения и открытия административных средств, называемых консоли, которые управляют аппаратными, программными и сетевыми компонентами операционной системы Майкрософт </a:t>
            </a:r>
            <a:r>
              <a:rPr lang="ru-RU" sz="2000" dirty="0" err="1">
                <a:latin typeface="TT Hoves" panose="02000503030000020004" pitchFamily="2" charset="-52"/>
              </a:rPr>
              <a:t>Windows</a:t>
            </a:r>
            <a:r>
              <a:rPr lang="ru-RU" sz="2000" dirty="0">
                <a:latin typeface="TT Hoves" panose="02000503030000020004" pitchFamily="2" charset="-52"/>
              </a:rPr>
              <a:t>.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Оснастки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Windows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53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Оснастка просмотра журнала</a:t>
            </a:r>
          </a:p>
        </p:txBody>
      </p:sp>
      <p:pic>
        <p:nvPicPr>
          <p:cNvPr id="18" name="Объект 17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132" y="1810374"/>
            <a:ext cx="7074164" cy="3995737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solidFill>
                  <a:srgbClr val="111111"/>
                </a:solidFill>
                <a:latin typeface="TT Hoves" panose="02000503030000020004" pitchFamily="2" charset="-52"/>
              </a:rPr>
              <a:t>Модульная система позволяет объединить в одном месте различные оснастки, например:</a:t>
            </a:r>
            <a:endParaRPr lang="en-US" dirty="0">
              <a:solidFill>
                <a:srgbClr val="111111"/>
              </a:solidFill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Монитор ресурсов сервера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Журнал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Оснастки </a:t>
            </a:r>
            <a:r>
              <a:rPr lang="en-US" dirty="0">
                <a:latin typeface="TT Hoves" panose="02000503030000020004" pitchFamily="2" charset="-52"/>
              </a:rPr>
              <a:t>AD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Запланированные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4040644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Оснастка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ADUC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1" y="1810374"/>
            <a:ext cx="7079347" cy="3995737"/>
          </a:xfrm>
        </p:spPr>
      </p:pic>
      <p:sp>
        <p:nvSpPr>
          <p:cNvPr id="6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Позволяет управлять содержимым службы каталогов</a:t>
            </a:r>
            <a:endParaRPr lang="en-US" sz="2000" dirty="0">
              <a:solidFill>
                <a:srgbClr val="111111"/>
              </a:solidFill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Создавать объекты домена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Настраивать атрибуты объектов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Просматривать объекты домена</a:t>
            </a:r>
          </a:p>
        </p:txBody>
      </p:sp>
    </p:spTree>
    <p:extLst>
      <p:ext uri="{BB962C8B-B14F-4D97-AF65-F5344CB8AC3E}">
        <p14:creationId xmlns:p14="http://schemas.microsoft.com/office/powerpoint/2010/main" val="1522277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Оснастка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GPO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11" y="1810375"/>
            <a:ext cx="7070177" cy="3995737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Предназначена для управления объектами групповых политик</a:t>
            </a:r>
            <a:endParaRPr lang="en-US" sz="2000" dirty="0">
              <a:solidFill>
                <a:srgbClr val="111111"/>
              </a:solidFill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Применение </a:t>
            </a:r>
            <a:r>
              <a:rPr lang="en-US" sz="2000" dirty="0">
                <a:latin typeface="TT Hoves" panose="02000503030000020004" pitchFamily="2" charset="-52"/>
              </a:rPr>
              <a:t>GPO</a:t>
            </a:r>
            <a:endParaRPr lang="ru-RU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Настройка </a:t>
            </a:r>
            <a:r>
              <a:rPr lang="en-US" sz="2000" dirty="0">
                <a:latin typeface="TT Hoves" panose="02000503030000020004" pitchFamily="2" charset="-52"/>
              </a:rPr>
              <a:t>GPO</a:t>
            </a:r>
            <a:endParaRPr lang="ru-RU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Управление </a:t>
            </a:r>
            <a:r>
              <a:rPr lang="en-US" sz="2000" dirty="0">
                <a:latin typeface="TT Hoves" panose="02000503030000020004" pitchFamily="2" charset="-52"/>
              </a:rPr>
              <a:t>GPO</a:t>
            </a:r>
            <a:endParaRPr lang="ru-RU" sz="2000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7012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Оснастка запланированных задач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37" y="1810374"/>
            <a:ext cx="7083351" cy="3995737"/>
          </a:xfrm>
        </p:spPr>
      </p:pic>
      <p:sp>
        <p:nvSpPr>
          <p:cNvPr id="6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Позволяет работать с запланированными задачами ОС </a:t>
            </a:r>
            <a:r>
              <a:rPr lang="en-US" sz="2000" dirty="0">
                <a:solidFill>
                  <a:srgbClr val="111111"/>
                </a:solidFill>
                <a:latin typeface="TT Hoves" panose="02000503030000020004" pitchFamily="2" charset="-52"/>
              </a:rPr>
              <a:t>Windows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Создание запланированных задач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Конфигурация задач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Просмотр задач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2000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134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T Hoves" panose="02000503030000020004" pitchFamily="2" charset="-52"/>
              </a:rPr>
              <a:t>Это специальные лог-файлы, в которые система и приложения записывают все значимые для компьютера события: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Установка нового устройства;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Ошибки в работе приложений;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Вход пользователей в систему;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Ошибки запуска служб и т.д.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Журналы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Windows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04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Журнал приложений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559" y="1810374"/>
            <a:ext cx="7084529" cy="3995737"/>
          </a:xfrm>
        </p:spPr>
      </p:pic>
      <p:sp>
        <p:nvSpPr>
          <p:cNvPr id="6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Хранит важные события, связанные с конкретным приложением. Эти данные помогут системному администратору установить причину отказа той или иной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260488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Журнал безопасности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1" y="1810375"/>
            <a:ext cx="7079347" cy="3995737"/>
          </a:xfrm>
        </p:spPr>
      </p:pic>
      <p:sp>
        <p:nvSpPr>
          <p:cNvPr id="6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Хранит события, связанные с безопасностью (такие как: вход/выход из системы, управление учётными записями, изменение разрешений и прав доступа к файлам и папкам)</a:t>
            </a:r>
          </a:p>
        </p:txBody>
      </p:sp>
    </p:spTree>
    <p:extLst>
      <p:ext uri="{BB962C8B-B14F-4D97-AF65-F5344CB8AC3E}">
        <p14:creationId xmlns:p14="http://schemas.microsoft.com/office/powerpoint/2010/main" val="3825531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Журнал системных событий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1" y="1810375"/>
            <a:ext cx="7079347" cy="3995737"/>
          </a:xfrm>
        </p:spPr>
      </p:pic>
      <p:sp>
        <p:nvSpPr>
          <p:cNvPr id="6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Хранит события операционной системы или ее компонентов (например, неудачи при запусках служб или инициализации драйверов; общесистемные сообщения и прочие сообщения, относящиеся к системе в целом).</a:t>
            </a:r>
          </a:p>
        </p:txBody>
      </p:sp>
    </p:spTree>
    <p:extLst>
      <p:ext uri="{BB962C8B-B14F-4D97-AF65-F5344CB8AC3E}">
        <p14:creationId xmlns:p14="http://schemas.microsoft.com/office/powerpoint/2010/main" val="1138546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Инфраструктура обмена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2168274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Прочие журналы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41" y="1810375"/>
            <a:ext cx="7079347" cy="3995737"/>
          </a:xfrm>
        </p:spPr>
      </p:pic>
      <p:sp>
        <p:nvSpPr>
          <p:cNvPr id="6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Кроме трёх основных журналов </a:t>
            </a:r>
            <a:r>
              <a:rPr lang="en-US" sz="2000" dirty="0">
                <a:solidFill>
                  <a:srgbClr val="111111"/>
                </a:solidFill>
                <a:latin typeface="TT Hoves" panose="02000503030000020004" pitchFamily="2" charset="-52"/>
              </a:rPr>
              <a:t>Windows </a:t>
            </a: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существует большое количество журналов конкретных программ и сервисов. Некоторые журналы интересны для передачи в </a:t>
            </a:r>
            <a:r>
              <a:rPr lang="en-US" sz="2000" dirty="0">
                <a:solidFill>
                  <a:srgbClr val="111111"/>
                </a:solidFill>
                <a:latin typeface="TT Hoves" panose="02000503030000020004" pitchFamily="2" charset="-52"/>
              </a:rPr>
              <a:t>SIEM, </a:t>
            </a: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так как помогают в полной мере оценить, что происходит в системе. Например: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Журналы аутентификации </a:t>
            </a:r>
            <a:r>
              <a:rPr lang="en-US" sz="2000" dirty="0">
                <a:solidFill>
                  <a:srgbClr val="111111"/>
                </a:solidFill>
                <a:latin typeface="TT Hoves" panose="02000503030000020004" pitchFamily="2" charset="-52"/>
              </a:rPr>
              <a:t>Windows</a:t>
            </a:r>
            <a:endParaRPr lang="ru-RU" sz="2000" dirty="0">
              <a:solidFill>
                <a:srgbClr val="111111"/>
              </a:solidFill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111111"/>
                </a:solidFill>
                <a:latin typeface="TT Hoves" panose="02000503030000020004" pitchFamily="2" charset="-52"/>
              </a:rPr>
              <a:t>Directory Service </a:t>
            </a:r>
            <a:endParaRPr lang="ru-RU" sz="2000" dirty="0">
              <a:solidFill>
                <a:srgbClr val="111111"/>
              </a:solidFill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45847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Отправка журналов</a:t>
            </a:r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8" y="1810374"/>
            <a:ext cx="3656506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Для автоматической отправки журнальной информации необходимо через групповые политики настроить пункт «</a:t>
            </a:r>
            <a:r>
              <a:rPr lang="en-US" sz="2000" dirty="0">
                <a:solidFill>
                  <a:srgbClr val="111111"/>
                </a:solidFill>
                <a:latin typeface="TT Hoves" panose="02000503030000020004" pitchFamily="2" charset="-52"/>
              </a:rPr>
              <a:t>Computer Configuration / Administrative Templates / Windows Components / Event Forwarding</a:t>
            </a:r>
            <a:r>
              <a:rPr lang="ru-RU" sz="2000" dirty="0">
                <a:solidFill>
                  <a:srgbClr val="111111"/>
                </a:solidFill>
                <a:latin typeface="TT Hoves" panose="02000503030000020004" pitchFamily="2" charset="-52"/>
              </a:rPr>
              <a:t>».</a:t>
            </a:r>
            <a:r>
              <a:rPr lang="en-US" sz="2000" dirty="0">
                <a:solidFill>
                  <a:srgbClr val="111111"/>
                </a:solidFill>
                <a:latin typeface="TT Hoves" panose="02000503030000020004" pitchFamily="2" charset="-52"/>
              </a:rPr>
              <a:t> </a:t>
            </a:r>
          </a:p>
          <a:p>
            <a:pPr marL="0" indent="0">
              <a:buNone/>
            </a:pPr>
            <a:endParaRPr lang="ru-RU" sz="2000" dirty="0">
              <a:solidFill>
                <a:srgbClr val="111111"/>
              </a:solidFill>
              <a:latin typeface="TT Hoves" panose="02000503030000020004" pitchFamily="2" charset="-52"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196" y="1810374"/>
            <a:ext cx="7723927" cy="4367664"/>
          </a:xfrm>
        </p:spPr>
      </p:pic>
    </p:spTree>
    <p:extLst>
      <p:ext uri="{BB962C8B-B14F-4D97-AF65-F5344CB8AC3E}">
        <p14:creationId xmlns:p14="http://schemas.microsoft.com/office/powerpoint/2010/main" val="144758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Спасибо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 внимание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B431-1A38-4C2A-9806-AAB019ED4959}" type="datetime1">
              <a:rPr lang="ru-RU" smtClean="0">
                <a:latin typeface="TT Hoves" panose="02000503030000020004" pitchFamily="2" charset="-52"/>
              </a:rPr>
              <a:t>21.04.2022</a:t>
            </a:fld>
            <a:endParaRPr lang="ru-RU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195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В экосистеме </a:t>
            </a:r>
            <a:r>
              <a:rPr lang="en-US" sz="2000" dirty="0">
                <a:latin typeface="TT Hoves" panose="02000503030000020004" pitchFamily="2" charset="-52"/>
              </a:rPr>
              <a:t>Windows </a:t>
            </a:r>
            <a:r>
              <a:rPr lang="ru-RU" sz="2000" dirty="0">
                <a:latin typeface="TT Hoves" panose="02000503030000020004" pitchFamily="2" charset="-52"/>
              </a:rPr>
              <a:t>присутствует функционал сетевых папок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Но кроме стандартных опций предоставления доступа к ресурсу можно настраивать квоты, права доступа, видимость объектов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Для этого в домене присутствует специальный функционал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Filesharing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557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Стандартная сетевая папка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248462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solidFill>
                  <a:srgbClr val="111111"/>
                </a:solidFill>
                <a:latin typeface="TT Hoves" panose="02000503030000020004" pitchFamily="2" charset="-52"/>
              </a:rPr>
              <a:t>Создав папку, можно стандартными средствами дать до неё доступ выбранным объектам домена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solidFill>
                  <a:srgbClr val="111111"/>
                </a:solidFill>
                <a:latin typeface="TT Hoves" panose="02000503030000020004" pitchFamily="2" charset="-52"/>
              </a:rPr>
              <a:t>Эта папка будет находится на конкретном сервере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solidFill>
                  <a:srgbClr val="111111"/>
                </a:solidFill>
                <a:latin typeface="TT Hoves" panose="02000503030000020004" pitchFamily="2" charset="-52"/>
              </a:rPr>
              <a:t>Её сетевой путь будет зависеть от имени этого сервера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solidFill>
                  <a:srgbClr val="111111"/>
                </a:solidFill>
                <a:latin typeface="TT Hoves" panose="02000503030000020004" pitchFamily="2" charset="-52"/>
              </a:rPr>
              <a:t>При его недоступности, доступ до папки будет невозможен</a:t>
            </a:r>
            <a:endParaRPr lang="ru-RU" sz="1800" dirty="0">
              <a:latin typeface="TT Hoves" panose="02000503030000020004" pitchFamily="2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50" y="1809750"/>
            <a:ext cx="3113775" cy="4140200"/>
          </a:xfrm>
        </p:spPr>
      </p:pic>
    </p:spTree>
    <p:extLst>
      <p:ext uri="{BB962C8B-B14F-4D97-AF65-F5344CB8AC3E}">
        <p14:creationId xmlns:p14="http://schemas.microsoft.com/office/powerpoint/2010/main" val="217420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Расширенная настройка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solidFill>
                  <a:srgbClr val="111111"/>
                </a:solidFill>
                <a:latin typeface="TT Hoves" panose="02000503030000020004" pitchFamily="2" charset="-52"/>
              </a:rPr>
              <a:t>С помощью </a:t>
            </a:r>
            <a:r>
              <a:rPr lang="en-US" sz="1800" dirty="0">
                <a:solidFill>
                  <a:srgbClr val="111111"/>
                </a:solidFill>
                <a:latin typeface="TT Hoves" panose="02000503030000020004" pitchFamily="2" charset="-52"/>
              </a:rPr>
              <a:t>server manager </a:t>
            </a:r>
            <a:r>
              <a:rPr lang="ru-RU" sz="1800" dirty="0">
                <a:solidFill>
                  <a:srgbClr val="111111"/>
                </a:solidFill>
                <a:latin typeface="TT Hoves" panose="02000503030000020004" pitchFamily="2" charset="-52"/>
              </a:rPr>
              <a:t>можно создать сетевую папку с особыми настройками</a:t>
            </a:r>
            <a:endParaRPr lang="en-US" sz="1800" dirty="0">
              <a:solidFill>
                <a:srgbClr val="111111"/>
              </a:solidFill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Можно настроить кеширование данных</a:t>
            </a:r>
            <a:endParaRPr lang="en-US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Шифрование данных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Сокрытие видимости ресурсов от пользователей, у которых нет доступа даже на просмотр файлов</a:t>
            </a:r>
            <a:endParaRPr lang="en-US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Создать не только </a:t>
            </a:r>
            <a:r>
              <a:rPr lang="en-US" sz="1800" dirty="0" err="1">
                <a:latin typeface="TT Hoves" panose="02000503030000020004" pitchFamily="2" charset="-52"/>
              </a:rPr>
              <a:t>smb</a:t>
            </a:r>
            <a:r>
              <a:rPr lang="ru-RU" sz="1800" dirty="0">
                <a:latin typeface="TT Hoves" panose="02000503030000020004" pitchFamily="2" charset="-52"/>
              </a:rPr>
              <a:t> ресурс</a:t>
            </a:r>
            <a:r>
              <a:rPr lang="en-US" sz="1800" dirty="0">
                <a:latin typeface="TT Hoves" panose="02000503030000020004" pitchFamily="2" charset="-52"/>
              </a:rPr>
              <a:t>, </a:t>
            </a:r>
            <a:r>
              <a:rPr lang="ru-RU" sz="1800" dirty="0">
                <a:latin typeface="TT Hoves" panose="02000503030000020004" pitchFamily="2" charset="-52"/>
              </a:rPr>
              <a:t>но и </a:t>
            </a:r>
            <a:r>
              <a:rPr lang="en-US" sz="1800" dirty="0">
                <a:latin typeface="TT Hoves" panose="02000503030000020004" pitchFamily="2" charset="-52"/>
              </a:rPr>
              <a:t>NFS </a:t>
            </a:r>
            <a:r>
              <a:rPr lang="ru-RU" sz="1800" dirty="0">
                <a:latin typeface="TT Hoves" panose="02000503030000020004" pitchFamily="2" charset="-52"/>
              </a:rPr>
              <a:t>хранилище (необходим для </a:t>
            </a:r>
            <a:r>
              <a:rPr lang="en-US" sz="1800" dirty="0">
                <a:latin typeface="TT Hoves" panose="02000503030000020004" pitchFamily="2" charset="-52"/>
              </a:rPr>
              <a:t>UNIX</a:t>
            </a:r>
            <a:r>
              <a:rPr lang="ru-RU" sz="1800" dirty="0">
                <a:latin typeface="TT Hoves" panose="02000503030000020004" pitchFamily="2" charset="-52"/>
              </a:rPr>
              <a:t>-клиентов без </a:t>
            </a:r>
            <a:r>
              <a:rPr lang="en-US" sz="1800" dirty="0" err="1">
                <a:latin typeface="TT Hoves" panose="02000503030000020004" pitchFamily="2" charset="-52"/>
              </a:rPr>
              <a:t>smb</a:t>
            </a:r>
            <a:r>
              <a:rPr lang="en-US" sz="1800" dirty="0">
                <a:latin typeface="TT Hoves" panose="02000503030000020004" pitchFamily="2" charset="-52"/>
              </a:rPr>
              <a:t>)</a:t>
            </a:r>
            <a:endParaRPr lang="ru-RU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1800" dirty="0">
              <a:latin typeface="TT Hoves" panose="02000503030000020004" pitchFamily="2" charset="-52"/>
            </a:endParaRPr>
          </a:p>
        </p:txBody>
      </p:sp>
      <p:pic>
        <p:nvPicPr>
          <p:cNvPr id="2" name="Объект 1"/>
          <p:cNvPicPr>
            <a:picLocks noGrp="1" noChangeAspect="1"/>
          </p:cNvPicPr>
          <p:nvPr>
            <p:ph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88" y="1882392"/>
            <a:ext cx="7073900" cy="3994916"/>
          </a:xfrm>
        </p:spPr>
      </p:pic>
    </p:spTree>
    <p:extLst>
      <p:ext uri="{BB962C8B-B14F-4D97-AF65-F5344CB8AC3E}">
        <p14:creationId xmlns:p14="http://schemas.microsoft.com/office/powerpoint/2010/main" val="61295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>
                <a:solidFill>
                  <a:srgbClr val="111111"/>
                </a:solidFill>
                <a:latin typeface="TT Hoves" panose="02000503030000020004" pitchFamily="2" charset="-52"/>
              </a:rPr>
              <a:t>Distributed</a:t>
            </a:r>
            <a:r>
              <a:rPr lang="ru-RU" b="1" dirty="0">
                <a:solidFill>
                  <a:srgbClr val="111111"/>
                </a:solidFill>
                <a:latin typeface="TT Hoves" panose="02000503030000020004" pitchFamily="2" charset="-52"/>
              </a:rPr>
              <a:t> </a:t>
            </a:r>
            <a:r>
              <a:rPr lang="ru-RU" b="1" dirty="0" err="1">
                <a:solidFill>
                  <a:srgbClr val="111111"/>
                </a:solidFill>
                <a:latin typeface="TT Hoves" panose="02000503030000020004" pitchFamily="2" charset="-52"/>
              </a:rPr>
              <a:t>File</a:t>
            </a:r>
            <a:r>
              <a:rPr lang="ru-RU" b="1" dirty="0">
                <a:solidFill>
                  <a:srgbClr val="111111"/>
                </a:solidFill>
                <a:latin typeface="TT Hoves" panose="02000503030000020004" pitchFamily="2" charset="-52"/>
              </a:rPr>
              <a:t> </a:t>
            </a:r>
            <a:r>
              <a:rPr lang="ru-RU" b="1" dirty="0" err="1">
                <a:solidFill>
                  <a:srgbClr val="111111"/>
                </a:solidFill>
                <a:latin typeface="TT Hoves" panose="02000503030000020004" pitchFamily="2" charset="-52"/>
              </a:rPr>
              <a:t>System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780318D6-8B78-44AA-99BC-E4C1D6923F94}"/>
              </a:ext>
            </a:extLst>
          </p:cNvPr>
          <p:cNvSpPr txBox="1">
            <a:spLocks/>
          </p:cNvSpPr>
          <p:nvPr/>
        </p:nvSpPr>
        <p:spPr>
          <a:xfrm>
            <a:off x="252517" y="1810374"/>
            <a:ext cx="4422407" cy="396540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err="1">
                <a:solidFill>
                  <a:srgbClr val="111111"/>
                </a:solidFill>
                <a:latin typeface="TT Hoves" panose="02000503030000020004" pitchFamily="2" charset="-52"/>
              </a:rPr>
              <a:t>Distributed</a:t>
            </a:r>
            <a:r>
              <a:rPr lang="ru-RU" b="1" dirty="0">
                <a:solidFill>
                  <a:srgbClr val="111111"/>
                </a:solidFill>
                <a:latin typeface="TT Hoves" panose="02000503030000020004" pitchFamily="2" charset="-52"/>
              </a:rPr>
              <a:t> </a:t>
            </a:r>
            <a:r>
              <a:rPr lang="ru-RU" b="1" dirty="0" err="1">
                <a:solidFill>
                  <a:srgbClr val="111111"/>
                </a:solidFill>
                <a:latin typeface="TT Hoves" panose="02000503030000020004" pitchFamily="2" charset="-52"/>
              </a:rPr>
              <a:t>File</a:t>
            </a:r>
            <a:r>
              <a:rPr lang="ru-RU" b="1" dirty="0">
                <a:solidFill>
                  <a:srgbClr val="111111"/>
                </a:solidFill>
                <a:latin typeface="TT Hoves" panose="02000503030000020004" pitchFamily="2" charset="-52"/>
              </a:rPr>
              <a:t> </a:t>
            </a:r>
            <a:r>
              <a:rPr lang="ru-RU" b="1" dirty="0" err="1">
                <a:solidFill>
                  <a:srgbClr val="111111"/>
                </a:solidFill>
                <a:latin typeface="TT Hoves" panose="02000503030000020004" pitchFamily="2" charset="-52"/>
              </a:rPr>
              <a:t>System</a:t>
            </a:r>
            <a:r>
              <a:rPr lang="ru-RU" b="1" dirty="0">
                <a:solidFill>
                  <a:srgbClr val="111111"/>
                </a:solidFill>
                <a:latin typeface="TT Hoves" panose="02000503030000020004" pitchFamily="2" charset="-52"/>
              </a:rPr>
              <a:t> </a:t>
            </a:r>
            <a:r>
              <a:rPr lang="ru-RU" dirty="0">
                <a:solidFill>
                  <a:srgbClr val="111111"/>
                </a:solidFill>
                <a:latin typeface="TT Hoves" panose="02000503030000020004" pitchFamily="2" charset="-52"/>
              </a:rPr>
              <a:t>(DFS) — компонент </a:t>
            </a:r>
            <a:r>
              <a:rPr lang="ru-RU" dirty="0" err="1">
                <a:solidFill>
                  <a:srgbClr val="111111"/>
                </a:solidFill>
                <a:latin typeface="TT Hoves" panose="02000503030000020004" pitchFamily="2" charset="-52"/>
              </a:rPr>
              <a:t>Microsoft</a:t>
            </a:r>
            <a:r>
              <a:rPr lang="ru-RU" dirty="0">
                <a:solidFill>
                  <a:srgbClr val="111111"/>
                </a:solidFill>
                <a:latin typeface="TT Hoves" panose="02000503030000020004" pitchFamily="2" charset="-52"/>
              </a:rPr>
              <a:t> </a:t>
            </a:r>
            <a:r>
              <a:rPr lang="ru-RU" dirty="0" err="1">
                <a:solidFill>
                  <a:srgbClr val="111111"/>
                </a:solidFill>
                <a:latin typeface="TT Hoves" panose="02000503030000020004" pitchFamily="2" charset="-52"/>
              </a:rPr>
              <a:t>Windows</a:t>
            </a:r>
            <a:r>
              <a:rPr lang="ru-RU" dirty="0">
                <a:solidFill>
                  <a:srgbClr val="111111"/>
                </a:solidFill>
                <a:latin typeface="TT Hoves" panose="02000503030000020004" pitchFamily="2" charset="-52"/>
              </a:rPr>
              <a:t>, использующийся для упрощения доступа и управления файлами, физически распределёнными по сети. При её использовании файлы, распределённые по серверам, представляются находящимися в одном месте.</a:t>
            </a:r>
            <a:endParaRPr lang="en-US" dirty="0">
              <a:solidFill>
                <a:srgbClr val="111111"/>
              </a:solidFill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Реплицирует файлы по разным хранилищам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Абстрагирует пользователя от полного пути до файла/папки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Использует стандартные разрешения </a:t>
            </a:r>
            <a:r>
              <a:rPr lang="en-US" dirty="0">
                <a:latin typeface="TT Hoves" panose="02000503030000020004" pitchFamily="2" charset="-52"/>
              </a:rPr>
              <a:t>NTFS </a:t>
            </a:r>
            <a:r>
              <a:rPr lang="ru-RU" dirty="0">
                <a:latin typeface="TT Hoves" panose="02000503030000020004" pitchFamily="2" charset="-52"/>
              </a:rPr>
              <a:t>для доступа к файловым ресурсам</a:t>
            </a:r>
          </a:p>
          <a:p>
            <a:pPr marL="0" indent="0">
              <a:buNone/>
            </a:pPr>
            <a:endParaRPr lang="ru-RU" dirty="0">
              <a:latin typeface="TT Hoves" panose="02000503030000020004" pitchFamily="2" charset="-52"/>
            </a:endParaRPr>
          </a:p>
        </p:txBody>
      </p:sp>
      <p:pic>
        <p:nvPicPr>
          <p:cNvPr id="2" name="Объект 1"/>
          <p:cNvPicPr>
            <a:picLocks noGrp="1" noChangeAspect="1"/>
          </p:cNvPicPr>
          <p:nvPr>
            <p:ph sz="quarter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88" y="1882392"/>
            <a:ext cx="7073900" cy="3994916"/>
          </a:xfrm>
        </p:spPr>
      </p:pic>
    </p:spTree>
    <p:extLst>
      <p:ext uri="{BB962C8B-B14F-4D97-AF65-F5344CB8AC3E}">
        <p14:creationId xmlns:p14="http://schemas.microsoft.com/office/powerpoint/2010/main" val="194604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T Hoves" panose="02000503030000020004" pitchFamily="2" charset="-52"/>
              </a:rPr>
              <a:t>Кроме самих данных файловая система </a:t>
            </a:r>
            <a:r>
              <a:rPr lang="en-US" sz="2000" dirty="0">
                <a:latin typeface="TT Hoves" panose="02000503030000020004" pitchFamily="2" charset="-52"/>
              </a:rPr>
              <a:t>Windows </a:t>
            </a:r>
            <a:r>
              <a:rPr lang="ru-RU" sz="2000" dirty="0">
                <a:latin typeface="TT Hoves" panose="02000503030000020004" pitchFamily="2" charset="-52"/>
              </a:rPr>
              <a:t>хранит их атрибуты безопасности и </a:t>
            </a:r>
            <a:r>
              <a:rPr lang="en-US" sz="2000" dirty="0">
                <a:latin typeface="TT Hoves" panose="02000503030000020004" pitchFamily="2" charset="-52"/>
              </a:rPr>
              <a:t>ACL (Access Control List</a:t>
            </a:r>
            <a:r>
              <a:rPr lang="ru-RU" sz="2000" dirty="0">
                <a:latin typeface="TT Hoves" panose="02000503030000020004" pitchFamily="2" charset="-52"/>
              </a:rPr>
              <a:t>)</a:t>
            </a:r>
            <a:endParaRPr lang="en-US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Атрибуты и ACL имеют не только файлы, но и папки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Под пользователем, получающим доступ к ресурсу, понимается не только пользователь-человек как таковой, но и программы, запущенные от его имени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Права безопасности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NTFS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34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 lnSpcReduction="10000"/>
          </a:bodyPr>
          <a:lstStyle/>
          <a:p>
            <a:r>
              <a:rPr lang="ru-RU" sz="2000" dirty="0">
                <a:latin typeface="TT Hoves" panose="02000503030000020004" pitchFamily="2" charset="-52"/>
              </a:rPr>
              <a:t>Это метаданные, которые описывают файл. Атрибут может находиться в двух состояниях: либо установленный, либо снятый. Атрибуты рассматриваются отдельно от других метаданных, таких как даты, расширения имени файла или права доступа. Примеры: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Системный (</a:t>
            </a:r>
            <a:r>
              <a:rPr lang="en-US" sz="2000" dirty="0">
                <a:latin typeface="TT Hoves" panose="02000503030000020004" pitchFamily="2" charset="-52"/>
              </a:rPr>
              <a:t>S)</a:t>
            </a:r>
            <a:r>
              <a:rPr lang="ru-RU" sz="2000" dirty="0">
                <a:latin typeface="TT Hoves" panose="02000503030000020004" pitchFamily="2" charset="-52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Скрытый</a:t>
            </a:r>
            <a:r>
              <a:rPr lang="en-US" sz="2000" dirty="0">
                <a:latin typeface="TT Hoves" panose="02000503030000020004" pitchFamily="2" charset="-52"/>
              </a:rPr>
              <a:t> (H)</a:t>
            </a:r>
            <a:r>
              <a:rPr lang="ru-RU" sz="2000" dirty="0">
                <a:latin typeface="TT Hoves" panose="02000503030000020004" pitchFamily="2" charset="-52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Неиндексируемый (</a:t>
            </a:r>
            <a:r>
              <a:rPr lang="en-US" sz="2000" dirty="0">
                <a:latin typeface="TT Hoves" panose="02000503030000020004" pitchFamily="2" charset="-52"/>
              </a:rPr>
              <a:t>I)</a:t>
            </a:r>
            <a:r>
              <a:rPr lang="ru-RU" sz="2000" dirty="0">
                <a:latin typeface="TT Hoves" panose="02000503030000020004" pitchFamily="2" charset="-52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Доступный только для чтения</a:t>
            </a:r>
            <a:r>
              <a:rPr lang="en-US" sz="2000" dirty="0">
                <a:latin typeface="TT Hoves" panose="02000503030000020004" pitchFamily="2" charset="-52"/>
              </a:rPr>
              <a:t> (R)</a:t>
            </a:r>
            <a:r>
              <a:rPr lang="ru-RU" sz="2000" dirty="0">
                <a:latin typeface="TT Hoves" panose="02000503030000020004" pitchFamily="2" charset="-52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Сжатый (С)</a:t>
            </a:r>
            <a:r>
              <a:rPr lang="en-US" sz="2000" dirty="0">
                <a:latin typeface="TT Hoves" panose="02000503030000020004" pitchFamily="2" charset="-52"/>
              </a:rPr>
              <a:t>.</a:t>
            </a:r>
            <a:endParaRPr lang="ru-RU" sz="2000" dirty="0">
              <a:latin typeface="TT Hoves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Атрибуты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09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T Hoves" panose="02000503030000020004" pitchFamily="2" charset="-52"/>
              </a:rPr>
              <a:t>Access Control List </a:t>
            </a:r>
            <a:r>
              <a:rPr lang="ru-RU" sz="2000" dirty="0">
                <a:latin typeface="TT Hoves" panose="02000503030000020004" pitchFamily="2" charset="-52"/>
              </a:rPr>
              <a:t>указывает, какой объект и какие действия может производить с этим объектом. ACL также именуют разрешениями.</a:t>
            </a:r>
            <a:endParaRPr lang="en-US" sz="2000" dirty="0">
              <a:latin typeface="TT Hoves" panose="02000503030000020004" pitchFamily="2" charset="-5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Атрибуты и ACL имеют не только файлы, но и папки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 panose="02000503030000020004" pitchFamily="2" charset="-52"/>
              </a:rPr>
              <a:t>ACL </a:t>
            </a:r>
            <a:r>
              <a:rPr lang="ru-RU" sz="2000" dirty="0">
                <a:latin typeface="TT Hoves" panose="02000503030000020004" pitchFamily="2" charset="-52"/>
              </a:rPr>
              <a:t>применяется относительно </a:t>
            </a:r>
            <a:r>
              <a:rPr lang="en-US" sz="2000" dirty="0">
                <a:latin typeface="TT Hoves" panose="02000503030000020004" pitchFamily="2" charset="-52"/>
              </a:rPr>
              <a:t>SID </a:t>
            </a:r>
            <a:r>
              <a:rPr lang="ru-RU" sz="2000" dirty="0">
                <a:latin typeface="TT Hoves" panose="02000503030000020004" pitchFamily="2" charset="-52"/>
              </a:rPr>
              <a:t>объекта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Запрещающее разрешение имеет более высокий приоритет (если на один объект действует и запрет, и разрешение одного и того же правила)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ACL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8665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</TotalTime>
  <Words>840</Words>
  <Application>Microsoft Office PowerPoint</Application>
  <PresentationFormat>Широкоэкранный</PresentationFormat>
  <Paragraphs>118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TT Hoves</vt:lpstr>
      <vt:lpstr>TT Hoves DemiBold</vt:lpstr>
      <vt:lpstr>Verdana</vt:lpstr>
      <vt:lpstr>Verdana Bold</vt:lpstr>
      <vt:lpstr>Wingdings</vt:lpstr>
      <vt:lpstr>Тема Office</vt:lpstr>
      <vt:lpstr>OS Windows </vt:lpstr>
      <vt:lpstr>Инфраструктура обмена данными</vt:lpstr>
      <vt:lpstr>Filesharing</vt:lpstr>
      <vt:lpstr>Стандартная сетевая папка</vt:lpstr>
      <vt:lpstr>Расширенная настройка</vt:lpstr>
      <vt:lpstr>Distributed File System</vt:lpstr>
      <vt:lpstr>Права безопасности NTFS</vt:lpstr>
      <vt:lpstr>Атрибуты</vt:lpstr>
      <vt:lpstr>ACL</vt:lpstr>
      <vt:lpstr>Стандартные разрешения</vt:lpstr>
      <vt:lpstr>Оснастки Windows</vt:lpstr>
      <vt:lpstr>Оснастка просмотра журнала</vt:lpstr>
      <vt:lpstr>Оснастка ADUC</vt:lpstr>
      <vt:lpstr>Оснастка GPO</vt:lpstr>
      <vt:lpstr>Оснастка запланированных задач</vt:lpstr>
      <vt:lpstr>Журналы Windows</vt:lpstr>
      <vt:lpstr>Журнал приложений</vt:lpstr>
      <vt:lpstr>Журнал безопасности</vt:lpstr>
      <vt:lpstr>Журнал системных событий</vt:lpstr>
      <vt:lpstr>Прочие журналы</vt:lpstr>
      <vt:lpstr>Отправка журналов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ikostomakha@ptsecurity.com</dc:creator>
  <cp:lastModifiedBy>Ivan</cp:lastModifiedBy>
  <cp:revision>148</cp:revision>
  <dcterms:created xsi:type="dcterms:W3CDTF">2021-06-05T14:52:40Z</dcterms:created>
  <dcterms:modified xsi:type="dcterms:W3CDTF">2022-04-21T17:31:22Z</dcterms:modified>
</cp:coreProperties>
</file>